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notesMasterIdLst>
    <p:notesMasterId r:id="rId21"/>
  </p:notesMasterIdLst>
  <p:handoutMasterIdLst>
    <p:handoutMasterId r:id="rId22"/>
  </p:handoutMasterIdLst>
  <p:sldIdLst>
    <p:sldId id="257" r:id="rId3"/>
    <p:sldId id="256" r:id="rId4"/>
    <p:sldId id="258" r:id="rId5"/>
    <p:sldId id="265" r:id="rId6"/>
    <p:sldId id="267" r:id="rId7"/>
    <p:sldId id="268" r:id="rId8"/>
    <p:sldId id="259" r:id="rId9"/>
    <p:sldId id="266" r:id="rId10"/>
    <p:sldId id="269" r:id="rId11"/>
    <p:sldId id="270" r:id="rId12"/>
    <p:sldId id="271" r:id="rId13"/>
    <p:sldId id="260" r:id="rId14"/>
    <p:sldId id="261" r:id="rId15"/>
    <p:sldId id="272" r:id="rId16"/>
    <p:sldId id="273" r:id="rId17"/>
    <p:sldId id="262" r:id="rId18"/>
    <p:sldId id="264" r:id="rId19"/>
    <p:sldId id="263" r:id="rId20"/>
  </p:sldIdLst>
  <p:sldSz cx="9144000" cy="6858000" type="screen4x3"/>
  <p:notesSz cx="6858000" cy="9144000"/>
  <p:defaultTextStyle>
    <a:defPPr>
      <a:defRPr lang="nl-B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C2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5965E855-195D-4B8F-907F-37B60DB1FD67}" type="datetimeFigureOut">
              <a:rPr lang="nl-BE"/>
              <a:pPr>
                <a:defRPr/>
              </a:pPr>
              <a:t>20/01/2015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DF3144D4-4211-42B8-B77A-CA1A27C2E06E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22487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DCBAE3B-1F1E-4D5C-885A-C592F0883E9E}" type="datetimeFigureOut">
              <a:rPr lang="nl-BE"/>
              <a:pPr>
                <a:defRPr/>
              </a:pPr>
              <a:t>20/01/2015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BE" noProof="0" smtClean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nl-BE" noProof="0" smtClean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236F6BE-F67B-4D87-BE00-1D899B57D55C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706951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BE" smtClean="0"/>
          </a:p>
        </p:txBody>
      </p:sp>
      <p:sp>
        <p:nvSpPr>
          <p:cNvPr id="7172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F8AAE8-569E-452D-9EF8-4C3E9F2F9F1E}" type="slidenum">
              <a:rPr lang="nl-B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nl-B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4787900"/>
            <a:ext cx="790575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3060000"/>
            <a:ext cx="8208000" cy="792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0" y="3888000"/>
            <a:ext cx="8208000" cy="900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BE" dirty="0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C66C9-437A-4E89-BA38-C650185FD58F}" type="datetimeFigureOut">
              <a:rPr lang="nl-BE"/>
              <a:pPr>
                <a:defRPr/>
              </a:pPr>
              <a:t>20/01/2015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3423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9A41D-F217-4C6E-8187-BB613632C6FD}" type="datetimeFigureOut">
              <a:rPr lang="nl-BE"/>
              <a:pPr>
                <a:defRPr/>
              </a:pPr>
              <a:t>20/01/2015</a:t>
            </a:fld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AA1DA-14FF-433E-AEB4-2F4293447299}" type="slidenum">
              <a:rPr lang="nl-BE"/>
              <a:pPr>
                <a:defRPr/>
              </a:pPr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065705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8000" y="324000"/>
            <a:ext cx="7776000" cy="64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47664" y="263691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9E543-CBF0-4556-B223-1D462298F52E}" type="datetimeFigureOut">
              <a:rPr lang="nl-BE"/>
              <a:pPr>
                <a:defRPr/>
              </a:pPr>
              <a:t>20/01/2015</a:t>
            </a:fld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BAB11-29FD-4C58-B33C-E751D5FA3B9A}" type="slidenum">
              <a:rPr lang="nl-BE"/>
              <a:pPr>
                <a:defRPr/>
              </a:pPr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49190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0980B-69A0-401C-9DD0-0DF314001945}" type="datetimeFigureOut">
              <a:rPr lang="nl-BE"/>
              <a:pPr>
                <a:defRPr/>
              </a:pPr>
              <a:t>20/01/2015</a:t>
            </a:fld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928D0-B549-46DF-B53B-22C4F7FB33DA}" type="slidenum">
              <a:rPr lang="nl-BE"/>
              <a:pPr>
                <a:defRPr/>
              </a:pPr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813524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200" b="1" cap="all">
                <a:solidFill>
                  <a:schemeClr val="tx1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8A0C9-3D37-4C7C-B765-A11850C3AC6B}" type="datetimeFigureOut">
              <a:rPr lang="nl-BE"/>
              <a:pPr>
                <a:defRPr/>
              </a:pPr>
              <a:t>20/01/2015</a:t>
            </a:fld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9FE38-47E7-44F2-A92C-C88A6D8DC144}" type="slidenum">
              <a:rPr lang="nl-BE"/>
              <a:pPr>
                <a:defRPr/>
              </a:pPr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952869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BE" dirty="0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A06E4-04C0-408A-9124-A8F32B867A15}" type="datetimeFigureOut">
              <a:rPr lang="nl-BE"/>
              <a:pPr>
                <a:defRPr/>
              </a:pPr>
              <a:t>20/01/2015</a:t>
            </a:fld>
            <a:endParaRPr lang="nl-BE" dirty="0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187A-D625-42A0-83BF-1AA0F1EB8C91}" type="slidenum">
              <a:rPr lang="nl-BE"/>
              <a:pPr>
                <a:defRPr/>
              </a:pPr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814184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BE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BE" dirty="0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64F70-A4E4-49C3-B9EB-E8553A923B3D}" type="datetimeFigureOut">
              <a:rPr lang="nl-BE"/>
              <a:pPr>
                <a:defRPr/>
              </a:pPr>
              <a:t>20/01/2015</a:t>
            </a:fld>
            <a:endParaRPr lang="nl-BE" dirty="0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EA9FA-7FAB-45C7-9AC8-DF0B89C8A1FE}" type="slidenum">
              <a:rPr lang="nl-BE"/>
              <a:pPr>
                <a:defRPr/>
              </a:pPr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42549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2D527-CDED-43BC-B75F-121B17CB0917}" type="datetimeFigureOut">
              <a:rPr lang="nl-BE"/>
              <a:pPr>
                <a:defRPr/>
              </a:pPr>
              <a:t>20/01/2015</a:t>
            </a:fld>
            <a:endParaRPr lang="nl-BE" dirty="0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6C2CD-0506-4207-BAB0-778C1E6A1604}" type="slidenum">
              <a:rPr lang="nl-BE"/>
              <a:pPr>
                <a:defRPr/>
              </a:pPr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807265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000" y="324000"/>
            <a:ext cx="7776000" cy="584720"/>
          </a:xfrm>
        </p:spPr>
        <p:txBody>
          <a:bodyPr anchor="b">
            <a:noAutofit/>
          </a:bodyPr>
          <a:lstStyle>
            <a:lvl1pPr algn="ctr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1412776"/>
            <a:ext cx="5111750" cy="4713387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412776"/>
            <a:ext cx="2962672" cy="471338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86EAB-2A31-437F-B6DD-8630C0A1DF38}" type="datetimeFigureOut">
              <a:rPr lang="nl-BE"/>
              <a:pPr>
                <a:defRPr/>
              </a:pPr>
              <a:t>20/01/2015</a:t>
            </a:fld>
            <a:endParaRPr lang="nl-BE" dirty="0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98F2E-58B2-4DA6-A6C0-605C4DE8E576}" type="slidenum">
              <a:rPr lang="nl-BE"/>
              <a:pPr>
                <a:defRPr/>
              </a:pPr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39939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000" y="324000"/>
            <a:ext cx="7776000" cy="648000"/>
          </a:xfrm>
        </p:spPr>
        <p:txBody>
          <a:bodyPr anchor="b">
            <a:noAutofit/>
          </a:bodyPr>
          <a:lstStyle>
            <a:lvl1pPr algn="ctr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1340767"/>
            <a:ext cx="5486400" cy="3386807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dirty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4725144"/>
            <a:ext cx="5486400" cy="1447056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01DA5-EB77-44A6-B7BA-AA18953848B3}" type="datetimeFigureOut">
              <a:rPr lang="nl-BE"/>
              <a:pPr>
                <a:defRPr/>
              </a:pPr>
              <a:t>20/01/2015</a:t>
            </a:fld>
            <a:endParaRPr lang="nl-BE" dirty="0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9A2BE-B1A5-4FF8-9874-36A2ABE1698B}" type="slidenum">
              <a:rPr lang="nl-BE"/>
              <a:pPr>
                <a:defRPr/>
              </a:pPr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949414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rgbClr val="29C2DE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90B9DD76-2BA5-4048-8086-C76C708B64DB}" type="datetimeFigureOut">
              <a:rPr lang="nl-BE"/>
              <a:pPr>
                <a:defRPr/>
              </a:pPr>
              <a:t>20/01/2015</a:t>
            </a:fld>
            <a:endParaRPr lang="nl-B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0" y="0"/>
            <a:ext cx="9144000" cy="3860800"/>
          </a:xfrm>
          <a:prstGeom prst="rect">
            <a:avLst/>
          </a:prstGeom>
          <a:solidFill>
            <a:srgbClr val="29C2DE"/>
          </a:solidFill>
        </p:spPr>
        <p:txBody>
          <a:bodyPr lIns="39600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endParaRPr lang="nl-BE" sz="3200" b="1" spc="100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028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0" y="3060700"/>
            <a:ext cx="82073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  <a:endParaRPr lang="nl-BE" smtClean="0"/>
          </a:p>
        </p:txBody>
      </p:sp>
      <p:sp>
        <p:nvSpPr>
          <p:cNvPr id="1029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0" y="3887788"/>
            <a:ext cx="8207375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</p:txBody>
      </p:sp>
      <p:pic>
        <p:nvPicPr>
          <p:cNvPr id="1030" name="Afbeelding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4787900"/>
            <a:ext cx="790575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defRPr sz="2800" kern="1200">
          <a:solidFill>
            <a:srgbClr val="7F7F7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Verdana" pitchFamily="34" charset="0"/>
          <a:cs typeface="Verdana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Verdana" pitchFamily="34" charset="0"/>
          <a:cs typeface="Verdana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Verdana" pitchFamily="34" charset="0"/>
          <a:cs typeface="Verdana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D20B2EB2-029B-4EE9-A9EB-697E878328C9}" type="datetimeFigureOut">
              <a:rPr lang="nl-BE"/>
              <a:pPr>
                <a:defRPr/>
              </a:pPr>
              <a:t>20/01/2015</a:t>
            </a:fld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dirty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AB222CD8-003D-47F5-91DA-5E7A208D3F39}" type="slidenum">
              <a:rPr lang="nl-BE"/>
              <a:pPr>
                <a:defRPr/>
              </a:pPr>
              <a:t>‹nr.›</a:t>
            </a:fld>
            <a:endParaRPr lang="nl-B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0" y="0"/>
            <a:ext cx="9144000" cy="1185863"/>
          </a:xfrm>
          <a:prstGeom prst="rect">
            <a:avLst/>
          </a:prstGeom>
          <a:solidFill>
            <a:srgbClr val="29C2DE"/>
          </a:solidFill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nl-BE" sz="2400" b="1" dirty="0" smtClean="0">
              <a:solidFill>
                <a:schemeClr val="bg1"/>
              </a:solidFill>
            </a:endParaRPr>
          </a:p>
        </p:txBody>
      </p:sp>
      <p:sp>
        <p:nvSpPr>
          <p:cNvPr id="2055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68313" y="323850"/>
            <a:ext cx="77755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  <a:endParaRPr lang="nl-BE" smtClean="0"/>
          </a:p>
        </p:txBody>
      </p:sp>
      <p:pic>
        <p:nvPicPr>
          <p:cNvPr id="2056" name="Afbeelding 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300" y="215900"/>
            <a:ext cx="427038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chelen.be/137/organisation/47/bevolking.html" TargetMode="External"/><Relationship Id="rId2" Type="http://schemas.openxmlformats.org/officeDocument/2006/relationships/hyperlink" Target="http://www.mechelen.be/product_catalog/536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stadsarchief.mechelen.be/nl/1577/collections/772/erfgoedbibliotheek.html" TargetMode="External"/><Relationship Id="rId2" Type="http://schemas.openxmlformats.org/officeDocument/2006/relationships/hyperlink" Target="http://www.dewarevrienden.net/DWV/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stadsarchiefmechelen.be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ewarevrienden.net/" TargetMode="Externa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ebook.com/stadsarchiefmechelen" TargetMode="External"/><Relationship Id="rId2" Type="http://schemas.openxmlformats.org/officeDocument/2006/relationships/hyperlink" Target="http://www.stadsarchiefmechelen.be/" TargetMode="Externa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miliegeschiedenis.be/" TargetMode="External"/><Relationship Id="rId2" Type="http://schemas.openxmlformats.org/officeDocument/2006/relationships/hyperlink" Target="http://www.familiekunde-vlaanderen.be/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fv-mechelen.familiekunde-vlaanderen.be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chelsegenealogischebronnen.be/Onderzoek.aspx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miliegeschiedenis.be/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chelsegenealogischebronnen.be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ctrTitle"/>
          </p:nvPr>
        </p:nvSpPr>
        <p:spPr>
          <a:xfrm>
            <a:off x="0" y="980728"/>
            <a:ext cx="9144000" cy="2870547"/>
          </a:xfrm>
        </p:spPr>
        <p:txBody>
          <a:bodyPr/>
          <a:lstStyle/>
          <a:p>
            <a:r>
              <a:rPr lang="nl-BE" sz="2800" dirty="0" smtClean="0"/>
              <a:t>Ga op zoek naar jouw </a:t>
            </a:r>
            <a:r>
              <a:rPr lang="nl-BE" sz="2800" dirty="0" err="1" smtClean="0"/>
              <a:t>Mechelse</a:t>
            </a:r>
            <a:r>
              <a:rPr lang="nl-BE" sz="2800" dirty="0" smtClean="0"/>
              <a:t> voorouders!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0" y="3887788"/>
            <a:ext cx="8207375" cy="90011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BE" sz="2400" dirty="0" smtClean="0"/>
              <a:t>Archivaris Dieter Viaene, Stadsarchief Mechelen</a:t>
            </a:r>
          </a:p>
        </p:txBody>
      </p:sp>
      <p:sp>
        <p:nvSpPr>
          <p:cNvPr id="4100" name="Tijdelijke aanduiding voor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nl-BE" dirty="0" smtClean="0">
                <a:solidFill>
                  <a:srgbClr val="29C2DE"/>
                </a:solidFill>
                <a:latin typeface="Verdana" pitchFamily="34" charset="0"/>
              </a:rPr>
              <a:t>20/01/2015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400" dirty="0" smtClean="0"/>
              <a:t>2. Wat kan je thuis al doen?</a:t>
            </a:r>
            <a:endParaRPr lang="nl-BE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/>
          <a:lstStyle/>
          <a:p>
            <a:r>
              <a:rPr lang="nl-NL" sz="2400" dirty="0" smtClean="0"/>
              <a:t>Online opvragen van akten burgerlijke stand van Mechelen en deelgemeenten jonger dan 100 jaar via de </a:t>
            </a:r>
            <a:r>
              <a:rPr lang="nl-NL" sz="2400" dirty="0" smtClean="0">
                <a:hlinkClick r:id="rId2"/>
              </a:rPr>
              <a:t>dienst Burgerlijke Stand</a:t>
            </a:r>
            <a:r>
              <a:rPr lang="nl-NL" sz="2400" dirty="0" smtClean="0"/>
              <a:t> </a:t>
            </a:r>
          </a:p>
          <a:p>
            <a:r>
              <a:rPr lang="nl-NL" sz="2400" dirty="0" smtClean="0"/>
              <a:t>Eventueel bepaalde gegevens uit de bevolkingsregisters van Mechelen en deelgemeenten opvragen bij de </a:t>
            </a:r>
            <a:r>
              <a:rPr lang="nl-NL" sz="2400" dirty="0" smtClean="0">
                <a:hlinkClick r:id="rId3"/>
              </a:rPr>
              <a:t>dienst Bevolking</a:t>
            </a:r>
            <a:endParaRPr lang="nl-NL" sz="2400" dirty="0" smtClean="0"/>
          </a:p>
        </p:txBody>
      </p:sp>
    </p:spTree>
    <p:extLst>
      <p:ext uri="{BB962C8B-B14F-4D97-AF65-F5344CB8AC3E}">
        <p14:creationId xmlns:p14="http://schemas.microsoft.com/office/powerpoint/2010/main" val="354176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400" dirty="0" smtClean="0"/>
              <a:t>2. Wat kan je thuis al doen?</a:t>
            </a:r>
            <a:endParaRPr lang="nl-BE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000" dirty="0" smtClean="0"/>
              <a:t>Online </a:t>
            </a:r>
            <a:r>
              <a:rPr lang="nl-NL" sz="2000" dirty="0"/>
              <a:t>zoeken in de indexen van de parochieregisters en enkele oudere bevolkingsregisters via de </a:t>
            </a:r>
            <a:r>
              <a:rPr lang="nl-NL" sz="2000" dirty="0">
                <a:hlinkClick r:id="rId2"/>
              </a:rPr>
              <a:t>website</a:t>
            </a:r>
            <a:r>
              <a:rPr lang="nl-NL" sz="2000" dirty="0"/>
              <a:t> van De Ware Vrienden van het </a:t>
            </a:r>
            <a:r>
              <a:rPr lang="nl-NL" sz="2000" dirty="0" smtClean="0"/>
              <a:t>Archief. Verder </a:t>
            </a:r>
            <a:r>
              <a:rPr lang="nl-NL" sz="2000" dirty="0"/>
              <a:t>van groot belang op deze website: personendatabank en </a:t>
            </a:r>
            <a:r>
              <a:rPr lang="nl-NL" sz="2000" dirty="0" smtClean="0"/>
              <a:t>gezinsreconstructies </a:t>
            </a:r>
            <a:endParaRPr lang="nl-NL" sz="2000" dirty="0"/>
          </a:p>
          <a:p>
            <a:r>
              <a:rPr lang="nl-NL" sz="2000" dirty="0" smtClean="0"/>
              <a:t>Eventuele </a:t>
            </a:r>
            <a:r>
              <a:rPr lang="nl-NL" sz="2000" dirty="0"/>
              <a:t>publicaties in de </a:t>
            </a:r>
            <a:r>
              <a:rPr lang="nl-NL" sz="2000" dirty="0">
                <a:hlinkClick r:id="rId3"/>
              </a:rPr>
              <a:t>Stedelijke Erfgoedbibliotheek </a:t>
            </a:r>
            <a:r>
              <a:rPr lang="nl-NL" sz="2000" dirty="0" smtClean="0"/>
              <a:t>opzoeken</a:t>
            </a:r>
          </a:p>
          <a:p>
            <a:r>
              <a:rPr lang="nl-NL" sz="2000" dirty="0" smtClean="0"/>
              <a:t>Je </a:t>
            </a:r>
            <a:r>
              <a:rPr lang="nl-NL" sz="2000" dirty="0"/>
              <a:t>bezoek aan het Stadsarchief Mechelen praktisch voorbereiden: </a:t>
            </a:r>
            <a:r>
              <a:rPr lang="nl-NL" sz="2000" dirty="0" smtClean="0">
                <a:hlinkClick r:id="rId4"/>
              </a:rPr>
              <a:t>www.stadsarchiefmechelen.be</a:t>
            </a:r>
            <a:r>
              <a:rPr lang="nl-NL" sz="2000" dirty="0" smtClean="0"/>
              <a:t>  </a:t>
            </a:r>
            <a:endParaRPr lang="nl-NL" sz="2000" dirty="0"/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55187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2400" dirty="0" smtClean="0"/>
              <a:t>3. Aan de slag in het Stadsarchief Mechelen</a:t>
            </a:r>
            <a:endParaRPr lang="nl-BE" sz="2400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178107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400" dirty="0"/>
              <a:t>3. Aan de slag in het Stadsarchief Mechelen</a:t>
            </a:r>
            <a:endParaRPr lang="nl-BE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 smtClean="0"/>
              <a:t>De </a:t>
            </a:r>
            <a:r>
              <a:rPr lang="nl-NL" sz="2400" dirty="0"/>
              <a:t>raadpleging van documenten is gratis, er wordt wel een </a:t>
            </a:r>
            <a:r>
              <a:rPr lang="nl-NL" sz="2400" dirty="0" err="1" smtClean="0"/>
              <a:t>kostenloze</a:t>
            </a:r>
            <a:r>
              <a:rPr lang="nl-NL" sz="2400" dirty="0" smtClean="0"/>
              <a:t> </a:t>
            </a:r>
            <a:r>
              <a:rPr lang="nl-NL" sz="2400" dirty="0" smtClean="0"/>
              <a:t>registratie gevraagd</a:t>
            </a:r>
            <a:endParaRPr lang="nl-NL" sz="2400" dirty="0"/>
          </a:p>
          <a:p>
            <a:r>
              <a:rPr lang="nl-NL" sz="2400" dirty="0" smtClean="0"/>
              <a:t>Praat </a:t>
            </a:r>
            <a:r>
              <a:rPr lang="nl-NL" sz="2400" dirty="0"/>
              <a:t>aan het begin van je bezoek met de leeszaalverantwoordelijke en/of één van de archivarissen. Zij kunnen je verder op weg helpen. Maak eventueel een </a:t>
            </a:r>
            <a:r>
              <a:rPr lang="nl-NL" sz="2400" dirty="0" smtClean="0"/>
              <a:t>afspraak</a:t>
            </a:r>
            <a:endParaRPr lang="nl-NL" sz="2400" dirty="0"/>
          </a:p>
          <a:p>
            <a:r>
              <a:rPr lang="nl-NL" sz="2400" dirty="0" smtClean="0"/>
              <a:t>Verschillende </a:t>
            </a:r>
            <a:r>
              <a:rPr lang="nl-NL" sz="2400" dirty="0"/>
              <a:t>bronnen zijn digitaal raadpleegbaar op de publiekspc’s: wat online staat en meer (bv. rouwbrieven, grafschriften </a:t>
            </a:r>
            <a:r>
              <a:rPr lang="nl-NL" sz="2400" dirty="0" smtClean="0"/>
              <a:t>…)</a:t>
            </a:r>
            <a:endParaRPr lang="nl-BE" sz="2400" dirty="0"/>
          </a:p>
        </p:txBody>
      </p:sp>
    </p:spTree>
    <p:extLst>
      <p:ext uri="{BB962C8B-B14F-4D97-AF65-F5344CB8AC3E}">
        <p14:creationId xmlns:p14="http://schemas.microsoft.com/office/powerpoint/2010/main" val="294010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400" dirty="0"/>
              <a:t>3. Aan de slag in het Stadsarchief Mechelen</a:t>
            </a:r>
            <a:endParaRPr lang="nl-BE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000" dirty="0"/>
              <a:t>B</a:t>
            </a:r>
            <a:r>
              <a:rPr lang="nl-NL" sz="2000" dirty="0" smtClean="0"/>
              <a:t>ronnen </a:t>
            </a:r>
            <a:r>
              <a:rPr lang="nl-NL" sz="2000" dirty="0"/>
              <a:t>die nog niet (volledig) gedigitaliseerd zijn, dus enkel fysiek in de leeszaal raadpleegbaar:</a:t>
            </a:r>
          </a:p>
          <a:p>
            <a:pPr lvl="1">
              <a:buFont typeface="Wingdings" pitchFamily="2" charset="2"/>
              <a:buChar char="Ø"/>
            </a:pPr>
            <a:r>
              <a:rPr lang="nl-NL" sz="1800" dirty="0" smtClean="0"/>
              <a:t>Bevolkingsregisters</a:t>
            </a:r>
            <a:r>
              <a:rPr lang="nl-NL" sz="1800" dirty="0"/>
              <a:t>: let op niet volledig vrij toegankelijk!</a:t>
            </a:r>
          </a:p>
          <a:p>
            <a:pPr lvl="1">
              <a:buFont typeface="Wingdings" pitchFamily="2" charset="2"/>
              <a:buChar char="Ø"/>
            </a:pPr>
            <a:r>
              <a:rPr lang="nl-NL" sz="1800" dirty="0" smtClean="0"/>
              <a:t>Weeskamer </a:t>
            </a:r>
            <a:r>
              <a:rPr lang="nl-NL" sz="1800" dirty="0"/>
              <a:t>(indexen en regesten)</a:t>
            </a:r>
          </a:p>
          <a:p>
            <a:pPr lvl="1">
              <a:buFont typeface="Wingdings" pitchFamily="2" charset="2"/>
              <a:buChar char="Ø"/>
            </a:pPr>
            <a:r>
              <a:rPr lang="nl-NL" sz="1800" dirty="0" smtClean="0"/>
              <a:t>Notariaat </a:t>
            </a:r>
            <a:r>
              <a:rPr lang="nl-NL" sz="1800" dirty="0"/>
              <a:t>(enkele indexen en regesten)</a:t>
            </a:r>
          </a:p>
          <a:p>
            <a:pPr lvl="1">
              <a:buFont typeface="Wingdings" pitchFamily="2" charset="2"/>
              <a:buChar char="Ø"/>
            </a:pPr>
            <a:r>
              <a:rPr lang="nl-NL" sz="1800" dirty="0" smtClean="0"/>
              <a:t>Wijkboeken </a:t>
            </a:r>
            <a:r>
              <a:rPr lang="nl-NL" sz="1800" dirty="0"/>
              <a:t>(indexen en regesten, totaalindex op </a:t>
            </a:r>
            <a:r>
              <a:rPr lang="nl-NL" sz="1800" dirty="0" smtClean="0">
                <a:hlinkClick r:id="rId2"/>
              </a:rPr>
              <a:t>www.dewarevrienden.net</a:t>
            </a:r>
            <a:r>
              <a:rPr lang="nl-NL" sz="1800" dirty="0" smtClean="0"/>
              <a:t>)</a:t>
            </a:r>
            <a:endParaRPr lang="nl-NL" sz="1800" dirty="0"/>
          </a:p>
          <a:p>
            <a:pPr lvl="1">
              <a:buFont typeface="Wingdings" pitchFamily="2" charset="2"/>
              <a:buChar char="Ø"/>
            </a:pPr>
            <a:r>
              <a:rPr lang="nl-NL" sz="1800" dirty="0" smtClean="0"/>
              <a:t>Schepenakten</a:t>
            </a:r>
            <a:endParaRPr lang="nl-NL" sz="1800" dirty="0"/>
          </a:p>
          <a:p>
            <a:pPr lvl="1">
              <a:buFont typeface="Wingdings" pitchFamily="2" charset="2"/>
              <a:buChar char="Ø"/>
            </a:pPr>
            <a:r>
              <a:rPr lang="nl-NL" sz="1800" dirty="0" smtClean="0"/>
              <a:t>Registers </a:t>
            </a:r>
            <a:r>
              <a:rPr lang="nl-NL" sz="1800" dirty="0"/>
              <a:t>met belastingen op huizen en schoorstenen</a:t>
            </a:r>
          </a:p>
          <a:p>
            <a:pPr lvl="1">
              <a:buFont typeface="Wingdings" pitchFamily="2" charset="2"/>
              <a:buChar char="Ø"/>
            </a:pPr>
            <a:r>
              <a:rPr lang="nl-NL" sz="1800" dirty="0" smtClean="0"/>
              <a:t>Genealogische </a:t>
            </a:r>
            <a:r>
              <a:rPr lang="nl-NL" sz="1800" dirty="0"/>
              <a:t>nota’s over verschillende families in het bestand Varia</a:t>
            </a:r>
          </a:p>
          <a:p>
            <a:pPr lvl="1">
              <a:buFont typeface="Wingdings" pitchFamily="2" charset="2"/>
              <a:buChar char="Ø"/>
            </a:pPr>
            <a:r>
              <a:rPr lang="nl-NL" sz="1800" dirty="0" smtClean="0"/>
              <a:t>Lotings- </a:t>
            </a:r>
            <a:r>
              <a:rPr lang="nl-NL" sz="1800" dirty="0"/>
              <a:t>en militieregisters</a:t>
            </a:r>
          </a:p>
          <a:p>
            <a:pPr lvl="1">
              <a:buFont typeface="Wingdings" pitchFamily="2" charset="2"/>
              <a:buChar char="Ø"/>
            </a:pPr>
            <a:r>
              <a:rPr lang="nl-NL" sz="1800" dirty="0" smtClean="0"/>
              <a:t>…</a:t>
            </a:r>
            <a:endParaRPr lang="nl-NL" sz="1800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54297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400" dirty="0"/>
              <a:t>3. Aan de slag in het Stadsarchief Mechelen</a:t>
            </a:r>
            <a:endParaRPr lang="nl-BE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nl-NL" sz="2400" dirty="0" smtClean="0"/>
              <a:t>Erfgoedbibliotheek</a:t>
            </a:r>
            <a:r>
              <a:rPr lang="nl-NL" sz="2400" dirty="0"/>
              <a:t>: </a:t>
            </a:r>
          </a:p>
          <a:p>
            <a:pPr lvl="1">
              <a:buFont typeface="Wingdings" pitchFamily="2" charset="2"/>
              <a:buChar char="Ø"/>
            </a:pPr>
            <a:r>
              <a:rPr lang="nl-NL" sz="2200" dirty="0" smtClean="0"/>
              <a:t>Tientallen </a:t>
            </a:r>
            <a:r>
              <a:rPr lang="nl-NL" sz="2200" dirty="0"/>
              <a:t>publicaties over personen en families. Heel belangrijke reeks is ‘Het Genealogisch Repertorium van het </a:t>
            </a:r>
            <a:r>
              <a:rPr lang="nl-NL" sz="2200" dirty="0" err="1"/>
              <a:t>Mechelse</a:t>
            </a:r>
            <a:r>
              <a:rPr lang="nl-NL" sz="2200" dirty="0"/>
              <a:t> district’ van De Ware Vrienden van het Archief</a:t>
            </a:r>
          </a:p>
          <a:p>
            <a:pPr lvl="1">
              <a:buFont typeface="Wingdings" pitchFamily="2" charset="2"/>
              <a:buChar char="Ø"/>
            </a:pPr>
            <a:r>
              <a:rPr lang="nl-NL" sz="2200" dirty="0" smtClean="0"/>
              <a:t>Genealogische </a:t>
            </a:r>
            <a:r>
              <a:rPr lang="nl-NL" sz="2200" dirty="0"/>
              <a:t>tijdschriften: Vlaamse Stam, Le </a:t>
            </a:r>
            <a:r>
              <a:rPr lang="nl-NL" sz="2200" dirty="0" err="1"/>
              <a:t>Parchemin</a:t>
            </a:r>
            <a:r>
              <a:rPr lang="nl-NL" sz="2200" dirty="0"/>
              <a:t>, De </a:t>
            </a:r>
            <a:r>
              <a:rPr lang="nl-NL" sz="2200" dirty="0" err="1"/>
              <a:t>Mechelse</a:t>
            </a:r>
            <a:r>
              <a:rPr lang="nl-NL" sz="2200" dirty="0"/>
              <a:t> Genealoog …</a:t>
            </a:r>
          </a:p>
          <a:p>
            <a:pPr>
              <a:buFont typeface="Arial" pitchFamily="34" charset="0"/>
              <a:buChar char="•"/>
            </a:pPr>
            <a:r>
              <a:rPr lang="nl-NL" sz="2400" dirty="0" smtClean="0"/>
              <a:t>Enkele </a:t>
            </a:r>
            <a:r>
              <a:rPr lang="nl-NL" sz="2400" dirty="0"/>
              <a:t>praktische wenken: fotograferen van documenten is toegestaan, wel zonder flits. Het nemen van </a:t>
            </a:r>
            <a:r>
              <a:rPr lang="nl-NL" sz="2400" dirty="0" err="1"/>
              <a:t>kopies</a:t>
            </a:r>
            <a:r>
              <a:rPr lang="nl-NL" sz="2400" dirty="0"/>
              <a:t> is betalend en afhankelijk van het soort </a:t>
            </a:r>
            <a:r>
              <a:rPr lang="nl-NL" sz="2400" dirty="0" smtClean="0"/>
              <a:t>document</a:t>
            </a:r>
            <a:endParaRPr lang="nl-NL" sz="2400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08484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2400" dirty="0" smtClean="0"/>
              <a:t>Tip</a:t>
            </a:r>
            <a:endParaRPr lang="nl-BE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400" dirty="0"/>
              <a:t>V</a:t>
            </a:r>
            <a:r>
              <a:rPr lang="nl-NL" sz="2400" dirty="0" smtClean="0"/>
              <a:t>ergeet ook het Aartsbisschoppelijk Archief te Mechelen en andere mogelijk interessante archieven zoals het Rijksarchief niet! </a:t>
            </a:r>
            <a:endParaRPr lang="nl-BE" sz="2400" dirty="0"/>
          </a:p>
        </p:txBody>
      </p:sp>
    </p:spTree>
    <p:extLst>
      <p:ext uri="{BB962C8B-B14F-4D97-AF65-F5344CB8AC3E}">
        <p14:creationId xmlns:p14="http://schemas.microsoft.com/office/powerpoint/2010/main" val="34855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400" dirty="0" smtClean="0"/>
              <a:t/>
            </a:r>
            <a:br>
              <a:rPr lang="nl-NL" sz="2400" dirty="0" smtClean="0"/>
            </a:br>
            <a:r>
              <a:rPr lang="nl-NL" sz="2400" dirty="0" smtClean="0"/>
              <a:t>Stadsarchief Mechelen</a:t>
            </a:r>
            <a:r>
              <a:rPr lang="nl-NL" dirty="0" smtClean="0"/>
              <a:t/>
            </a:r>
            <a:br>
              <a:rPr lang="nl-NL" dirty="0" smtClean="0"/>
            </a:b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400" dirty="0" smtClean="0"/>
              <a:t>Hof van </a:t>
            </a:r>
            <a:r>
              <a:rPr lang="nl-NL" sz="2400" dirty="0" err="1" smtClean="0"/>
              <a:t>Habsburg</a:t>
            </a:r>
            <a:endParaRPr lang="nl-NL" sz="2400" dirty="0" smtClean="0"/>
          </a:p>
          <a:p>
            <a:pPr marL="0" indent="0">
              <a:buNone/>
            </a:pPr>
            <a:r>
              <a:rPr lang="nl-NL" sz="2400" dirty="0" err="1" smtClean="0"/>
              <a:t>Goswin</a:t>
            </a:r>
            <a:r>
              <a:rPr lang="nl-NL" sz="2400" dirty="0" smtClean="0"/>
              <a:t> de </a:t>
            </a:r>
            <a:r>
              <a:rPr lang="nl-NL" sz="2400" dirty="0" err="1" smtClean="0"/>
              <a:t>Stassartstraat</a:t>
            </a:r>
            <a:r>
              <a:rPr lang="nl-NL" sz="2400" dirty="0" smtClean="0"/>
              <a:t> 145</a:t>
            </a:r>
          </a:p>
          <a:p>
            <a:pPr marL="0" indent="0">
              <a:buNone/>
            </a:pPr>
            <a:r>
              <a:rPr lang="nl-NL" sz="2400" dirty="0" smtClean="0"/>
              <a:t>2800 Mechelen</a:t>
            </a:r>
          </a:p>
          <a:p>
            <a:pPr marL="0" indent="0">
              <a:buNone/>
            </a:pPr>
            <a:endParaRPr lang="nl-NL" sz="2400" dirty="0" smtClean="0"/>
          </a:p>
          <a:p>
            <a:pPr marL="0" indent="0">
              <a:buNone/>
            </a:pPr>
            <a:r>
              <a:rPr lang="nl-NL" sz="2400" dirty="0" smtClean="0"/>
              <a:t>E stadsarchief@mechelen.be</a:t>
            </a:r>
          </a:p>
          <a:p>
            <a:pPr marL="0" indent="0">
              <a:buNone/>
            </a:pPr>
            <a:endParaRPr lang="nl-NL" sz="2400" dirty="0" smtClean="0"/>
          </a:p>
          <a:p>
            <a:pPr marL="0" indent="0">
              <a:buNone/>
            </a:pPr>
            <a:r>
              <a:rPr lang="nl-NL" sz="2400" dirty="0" smtClean="0"/>
              <a:t>T 015 20 43 46 of 015 20 39 43</a:t>
            </a:r>
          </a:p>
          <a:p>
            <a:pPr marL="0" indent="0">
              <a:buNone/>
            </a:pPr>
            <a:endParaRPr lang="nl-NL" sz="2400" dirty="0" smtClean="0"/>
          </a:p>
          <a:p>
            <a:pPr marL="0" indent="0">
              <a:buNone/>
            </a:pPr>
            <a:r>
              <a:rPr lang="nl-NL" sz="2400" dirty="0" smtClean="0"/>
              <a:t>W </a:t>
            </a:r>
            <a:r>
              <a:rPr lang="nl-NL" sz="2400" dirty="0" smtClean="0">
                <a:hlinkClick r:id="rId2"/>
              </a:rPr>
              <a:t>www.stadsarchiefmechelen.be</a:t>
            </a:r>
            <a:r>
              <a:rPr lang="nl-NL" sz="2400" dirty="0" smtClean="0"/>
              <a:t> en </a:t>
            </a:r>
            <a:r>
              <a:rPr lang="nl-NL" sz="2400" dirty="0" smtClean="0">
                <a:hlinkClick r:id="rId3"/>
              </a:rPr>
              <a:t>www.facebook.com/stadsarchiefmechelen</a:t>
            </a:r>
            <a:r>
              <a:rPr lang="nl-NL" sz="2400" dirty="0" smtClean="0"/>
              <a:t>  </a:t>
            </a:r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5979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2400" dirty="0" smtClean="0"/>
              <a:t>Vragen?</a:t>
            </a:r>
            <a:endParaRPr lang="nl-BE" sz="2400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950" y="1951831"/>
            <a:ext cx="4102100" cy="3822700"/>
          </a:xfrm>
        </p:spPr>
      </p:pic>
    </p:spTree>
    <p:extLst>
      <p:ext uri="{BB962C8B-B14F-4D97-AF65-F5344CB8AC3E}">
        <p14:creationId xmlns:p14="http://schemas.microsoft.com/office/powerpoint/2010/main" val="108367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3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2400" dirty="0" smtClean="0"/>
              <a:t>Inhoud</a:t>
            </a:r>
          </a:p>
        </p:txBody>
      </p:sp>
      <p:sp>
        <p:nvSpPr>
          <p:cNvPr id="5123" name="Tijdelijke aanduiding voor inhoud 36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nl-BE" sz="2400" dirty="0" smtClean="0"/>
              <a:t>1. Vooraf</a:t>
            </a:r>
          </a:p>
          <a:p>
            <a:pPr marL="0" indent="0" eaLnBrk="1" hangingPunct="1">
              <a:buNone/>
            </a:pPr>
            <a:endParaRPr lang="nl-BE" sz="2400" dirty="0" smtClean="0"/>
          </a:p>
          <a:p>
            <a:pPr marL="0" indent="0" eaLnBrk="1" hangingPunct="1">
              <a:buNone/>
            </a:pPr>
            <a:r>
              <a:rPr lang="nl-BE" sz="2400" dirty="0" smtClean="0"/>
              <a:t>2. Wat kan je thuis al doen?</a:t>
            </a:r>
          </a:p>
          <a:p>
            <a:pPr marL="0" indent="0" eaLnBrk="1" hangingPunct="1">
              <a:buNone/>
            </a:pPr>
            <a:endParaRPr lang="nl-BE" sz="2400" dirty="0" smtClean="0"/>
          </a:p>
          <a:p>
            <a:pPr marL="0" indent="0" eaLnBrk="1" hangingPunct="1">
              <a:buNone/>
            </a:pPr>
            <a:r>
              <a:rPr lang="nl-BE" sz="2400" dirty="0" smtClean="0"/>
              <a:t>3. Aan de slag in het Stadsarchief Mechelen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2400" dirty="0" smtClean="0"/>
              <a:t>1. Vooraf</a:t>
            </a:r>
            <a:endParaRPr lang="nl-BE" sz="2400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000" y="1748631"/>
            <a:ext cx="6350000" cy="4229100"/>
          </a:xfrm>
        </p:spPr>
      </p:pic>
    </p:spTree>
    <p:extLst>
      <p:ext uri="{BB962C8B-B14F-4D97-AF65-F5344CB8AC3E}">
        <p14:creationId xmlns:p14="http://schemas.microsoft.com/office/powerpoint/2010/main" val="128167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2400" dirty="0" smtClean="0"/>
              <a:t>1. Vooraf </a:t>
            </a:r>
            <a:endParaRPr lang="nl-BE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sz="2400" dirty="0" smtClean="0"/>
              <a:t>Bij de opmaak van een stamboom ga je zorgvuldig tewerk en keer je generatie per generatie terug in de tijd. Informeer hoe je dit best aanpakt!</a:t>
            </a:r>
            <a:endParaRPr lang="nl-BE" sz="2400" dirty="0"/>
          </a:p>
        </p:txBody>
      </p:sp>
    </p:spTree>
    <p:extLst>
      <p:ext uri="{BB962C8B-B14F-4D97-AF65-F5344CB8AC3E}">
        <p14:creationId xmlns:p14="http://schemas.microsoft.com/office/powerpoint/2010/main" val="258187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2400" dirty="0" smtClean="0"/>
              <a:t>1. Vooraf</a:t>
            </a:r>
            <a:endParaRPr lang="nl-BE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nl-NL" sz="2400" dirty="0" smtClean="0"/>
              <a:t>Familiekunde Vlaanderen:</a:t>
            </a:r>
          </a:p>
          <a:p>
            <a:pPr lvl="1">
              <a:buFont typeface="Wingdings" pitchFamily="2" charset="2"/>
              <a:buChar char="Ø"/>
            </a:pPr>
            <a:r>
              <a:rPr lang="nl-NL" sz="2200" dirty="0" smtClean="0"/>
              <a:t>Prima websites: </a:t>
            </a:r>
            <a:r>
              <a:rPr lang="nl-NL" sz="2200" dirty="0" smtClean="0">
                <a:hlinkClick r:id="rId2"/>
              </a:rPr>
              <a:t>www.familiekunde-vlaanderen.be</a:t>
            </a:r>
            <a:r>
              <a:rPr lang="nl-NL" sz="2200" dirty="0" smtClean="0"/>
              <a:t>  en </a:t>
            </a:r>
            <a:r>
              <a:rPr lang="nl-NL" sz="2200" dirty="0" smtClean="0">
                <a:hlinkClick r:id="rId3"/>
              </a:rPr>
              <a:t>www.familiegeschiedenis.be</a:t>
            </a:r>
            <a:endParaRPr lang="nl-NL" sz="2200" dirty="0" smtClean="0"/>
          </a:p>
          <a:p>
            <a:pPr lvl="1">
              <a:buFont typeface="Wingdings" pitchFamily="2" charset="2"/>
              <a:buChar char="Ø"/>
            </a:pPr>
            <a:r>
              <a:rPr lang="nl-NL" sz="2200" dirty="0" smtClean="0"/>
              <a:t>Cursussen en voordrachten</a:t>
            </a:r>
          </a:p>
          <a:p>
            <a:pPr lvl="1">
              <a:buFont typeface="Wingdings" pitchFamily="2" charset="2"/>
              <a:buChar char="Ø"/>
            </a:pPr>
            <a:r>
              <a:rPr lang="nl-NL" sz="2200" dirty="0" smtClean="0"/>
              <a:t>Advies</a:t>
            </a:r>
          </a:p>
          <a:p>
            <a:pPr lvl="1">
              <a:buFont typeface="Wingdings" pitchFamily="2" charset="2"/>
              <a:buChar char="Ø"/>
            </a:pPr>
            <a:r>
              <a:rPr lang="nl-NL" sz="2200" dirty="0" smtClean="0"/>
              <a:t>Tijdschrift Vlaamse Stam</a:t>
            </a:r>
          </a:p>
          <a:p>
            <a:pPr lvl="1">
              <a:buFont typeface="Wingdings" pitchFamily="2" charset="2"/>
              <a:buChar char="Ø"/>
            </a:pPr>
            <a:r>
              <a:rPr lang="nl-NL" sz="2200" dirty="0" smtClean="0"/>
              <a:t>Regionale afdeling in Mechelen: </a:t>
            </a:r>
            <a:r>
              <a:rPr lang="nl-NL" sz="2200" dirty="0" smtClean="0">
                <a:hlinkClick r:id="rId4"/>
              </a:rPr>
              <a:t>http://fv-mechelen.familiekunde-vlaanderen.be</a:t>
            </a:r>
            <a:endParaRPr lang="nl-NL" sz="2200" dirty="0" smtClean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56757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2400" dirty="0" smtClean="0"/>
              <a:t>1. Vooraf</a:t>
            </a:r>
            <a:endParaRPr lang="nl-BE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nl-BE" sz="2400" dirty="0" smtClean="0">
                <a:hlinkClick r:id="rId2"/>
              </a:rPr>
              <a:t>http://www.mechelsegenealogischebronnen.be/Onderzoek.aspx</a:t>
            </a:r>
            <a:r>
              <a:rPr lang="nl-BE" sz="2400" dirty="0" smtClean="0"/>
              <a:t>   </a:t>
            </a:r>
          </a:p>
          <a:p>
            <a:pPr marL="0" indent="0">
              <a:buNone/>
            </a:pPr>
            <a:endParaRPr lang="nl-BE" sz="2400" dirty="0" smtClean="0"/>
          </a:p>
          <a:p>
            <a:r>
              <a:rPr lang="nl-BE" sz="2400" dirty="0" err="1" smtClean="0"/>
              <a:t>Locale</a:t>
            </a:r>
            <a:r>
              <a:rPr lang="nl-BE" sz="2400" dirty="0" smtClean="0"/>
              <a:t> Heemkundige Kring: Heemkundige Kring Dr. Croquet VZW (</a:t>
            </a:r>
            <a:r>
              <a:rPr lang="nl-BE" sz="2400" dirty="0" err="1" smtClean="0"/>
              <a:t>Walem</a:t>
            </a:r>
            <a:r>
              <a:rPr lang="nl-BE" sz="2400" dirty="0" smtClean="0"/>
              <a:t>), </a:t>
            </a:r>
            <a:r>
              <a:rPr lang="nl-BE" sz="2400" dirty="0" err="1" smtClean="0"/>
              <a:t>Hoembeka</a:t>
            </a:r>
            <a:r>
              <a:rPr lang="nl-BE" sz="2400" dirty="0" smtClean="0"/>
              <a:t> – Heemkundekring van </a:t>
            </a:r>
            <a:r>
              <a:rPr lang="nl-BE" sz="2400" dirty="0" err="1" smtClean="0"/>
              <a:t>Hombeek</a:t>
            </a:r>
            <a:r>
              <a:rPr lang="nl-BE" sz="2400" dirty="0" smtClean="0"/>
              <a:t> VZW, …</a:t>
            </a:r>
          </a:p>
          <a:p>
            <a:pPr marL="0" indent="0">
              <a:buNone/>
            </a:pPr>
            <a:endParaRPr lang="nl-BE" sz="2400" dirty="0" smtClean="0"/>
          </a:p>
          <a:p>
            <a:r>
              <a:rPr lang="nl-BE" sz="2400" dirty="0" smtClean="0"/>
              <a:t>…</a:t>
            </a:r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05453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2400" dirty="0" smtClean="0"/>
              <a:t>2. Wat kan je thuis al doen?</a:t>
            </a:r>
            <a:endParaRPr lang="nl-BE" sz="2400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700808"/>
            <a:ext cx="7992888" cy="4896544"/>
          </a:xfrm>
        </p:spPr>
      </p:pic>
    </p:spTree>
    <p:extLst>
      <p:ext uri="{BB962C8B-B14F-4D97-AF65-F5344CB8AC3E}">
        <p14:creationId xmlns:p14="http://schemas.microsoft.com/office/powerpoint/2010/main" val="329708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2400" dirty="0" smtClean="0"/>
              <a:t>2. Wat kan je thuis al doen?</a:t>
            </a:r>
            <a:endParaRPr lang="nl-BE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 err="1" smtClean="0"/>
              <a:t>Oplijsten</a:t>
            </a:r>
            <a:r>
              <a:rPr lang="nl-NL" sz="2400" dirty="0" smtClean="0"/>
              <a:t> wat je weet over je familie, spreken met familieleden, kijken welke documenten er zijn (doodsprentjes, trouwboekjes, geboortekaartjes …) en begraafplaatsen/woningen/… bezoeken. Voor het bijhouden van al deze informatie vind je online formulieren (bv. via </a:t>
            </a:r>
            <a:r>
              <a:rPr lang="nl-NL" sz="2400" dirty="0" smtClean="0">
                <a:hlinkClick r:id="rId2"/>
              </a:rPr>
              <a:t>www.familiegeschiedenis.be</a:t>
            </a:r>
            <a:r>
              <a:rPr lang="nl-NL" sz="2400" dirty="0" smtClean="0"/>
              <a:t>) en software (bv. </a:t>
            </a:r>
            <a:r>
              <a:rPr lang="nl-NL" sz="2400" dirty="0" err="1" smtClean="0"/>
              <a:t>Aldfaer</a:t>
            </a:r>
            <a:r>
              <a:rPr lang="nl-NL" sz="2400" dirty="0" smtClean="0"/>
              <a:t>, Pro-gen …)</a:t>
            </a:r>
            <a:endParaRPr lang="nl-BE" sz="2400" dirty="0"/>
          </a:p>
        </p:txBody>
      </p:sp>
    </p:spTree>
    <p:extLst>
      <p:ext uri="{BB962C8B-B14F-4D97-AF65-F5344CB8AC3E}">
        <p14:creationId xmlns:p14="http://schemas.microsoft.com/office/powerpoint/2010/main" val="352097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400" dirty="0" smtClean="0"/>
              <a:t>2. Wat kan je thuis al doen?</a:t>
            </a:r>
            <a:endParaRPr lang="nl-BE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 smtClean="0"/>
              <a:t>Online checken wat er eventueel al aan onderzoek gebeurd is: Google, Familiekunde Vlaanderen VZW …</a:t>
            </a:r>
          </a:p>
          <a:p>
            <a:r>
              <a:rPr lang="nl-NL" sz="2400" dirty="0" smtClean="0"/>
              <a:t>Online zoeken in de burgerlijke stand van Mechelen en deelgemeenten (Heffen, </a:t>
            </a:r>
            <a:r>
              <a:rPr lang="nl-NL" sz="2400" dirty="0" err="1" smtClean="0"/>
              <a:t>Hombeek</a:t>
            </a:r>
            <a:r>
              <a:rPr lang="nl-NL" sz="2400" dirty="0" smtClean="0"/>
              <a:t>, Leest, Muizen en </a:t>
            </a:r>
            <a:r>
              <a:rPr lang="nl-NL" sz="2400" dirty="0" err="1" smtClean="0"/>
              <a:t>Walem</a:t>
            </a:r>
            <a:r>
              <a:rPr lang="nl-NL" sz="2400" dirty="0" smtClean="0"/>
              <a:t>) periode 1794-1913: </a:t>
            </a:r>
            <a:r>
              <a:rPr lang="nl-NL" sz="2400" dirty="0" smtClean="0">
                <a:hlinkClick r:id="rId2"/>
              </a:rPr>
              <a:t>http://www.mechelsegenealogischebronnen.be</a:t>
            </a:r>
            <a:r>
              <a:rPr lang="nl-NL" sz="2400" dirty="0" smtClean="0"/>
              <a:t>  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1409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yout_Presentatie_Genealogie">
  <a:themeElements>
    <a:clrScheme name="Primair palet - blauw">
      <a:dk1>
        <a:srgbClr val="000000"/>
      </a:dk1>
      <a:lt1>
        <a:srgbClr val="FFFFFF"/>
      </a:lt1>
      <a:dk2>
        <a:srgbClr val="70405E"/>
      </a:dk2>
      <a:lt2>
        <a:srgbClr val="29C2DE"/>
      </a:lt2>
      <a:accent1>
        <a:srgbClr val="004D69"/>
      </a:accent1>
      <a:accent2>
        <a:srgbClr val="7DBA00"/>
      </a:accent2>
      <a:accent3>
        <a:srgbClr val="BA122B"/>
      </a:accent3>
      <a:accent4>
        <a:srgbClr val="F27D00"/>
      </a:accent4>
      <a:accent5>
        <a:srgbClr val="6B2E6E"/>
      </a:accent5>
      <a:accent6>
        <a:srgbClr val="F7D117"/>
      </a:accent6>
      <a:hlink>
        <a:srgbClr val="B10057"/>
      </a:hlink>
      <a:folHlink>
        <a:srgbClr val="E675A7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Primair palet - blauw">
      <a:dk1>
        <a:srgbClr val="000000"/>
      </a:dk1>
      <a:lt1>
        <a:srgbClr val="FFFFFF"/>
      </a:lt1>
      <a:dk2>
        <a:srgbClr val="70405E"/>
      </a:dk2>
      <a:lt2>
        <a:srgbClr val="29C2DE"/>
      </a:lt2>
      <a:accent1>
        <a:srgbClr val="004D69"/>
      </a:accent1>
      <a:accent2>
        <a:srgbClr val="7DBA00"/>
      </a:accent2>
      <a:accent3>
        <a:srgbClr val="BA122B"/>
      </a:accent3>
      <a:accent4>
        <a:srgbClr val="F27D00"/>
      </a:accent4>
      <a:accent5>
        <a:srgbClr val="6B2E6E"/>
      </a:accent5>
      <a:accent6>
        <a:srgbClr val="F7D117"/>
      </a:accent6>
      <a:hlink>
        <a:srgbClr val="B10057"/>
      </a:hlink>
      <a:folHlink>
        <a:srgbClr val="E675A7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Tryout_Presentatie_Genealogie</Template>
  <TotalTime>124</TotalTime>
  <Words>639</Words>
  <Application>Microsoft Office PowerPoint</Application>
  <PresentationFormat>Diavoorstelling (4:3)</PresentationFormat>
  <Paragraphs>73</Paragraphs>
  <Slides>18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2</vt:i4>
      </vt:variant>
      <vt:variant>
        <vt:lpstr>Diatitels</vt:lpstr>
      </vt:variant>
      <vt:variant>
        <vt:i4>18</vt:i4>
      </vt:variant>
    </vt:vector>
  </HeadingPairs>
  <TitlesOfParts>
    <vt:vector size="20" baseType="lpstr">
      <vt:lpstr>Tryout_Presentatie_Genealogie</vt:lpstr>
      <vt:lpstr>Kantoorthema</vt:lpstr>
      <vt:lpstr>Ga op zoek naar jouw Mechelse voorouders!</vt:lpstr>
      <vt:lpstr>Inhoud</vt:lpstr>
      <vt:lpstr>1. Vooraf</vt:lpstr>
      <vt:lpstr>1. Vooraf </vt:lpstr>
      <vt:lpstr>1. Vooraf</vt:lpstr>
      <vt:lpstr>1. Vooraf</vt:lpstr>
      <vt:lpstr>2. Wat kan je thuis al doen?</vt:lpstr>
      <vt:lpstr>2. Wat kan je thuis al doen?</vt:lpstr>
      <vt:lpstr>2. Wat kan je thuis al doen?</vt:lpstr>
      <vt:lpstr>2. Wat kan je thuis al doen?</vt:lpstr>
      <vt:lpstr>2. Wat kan je thuis al doen?</vt:lpstr>
      <vt:lpstr>3. Aan de slag in het Stadsarchief Mechelen</vt:lpstr>
      <vt:lpstr>3. Aan de slag in het Stadsarchief Mechelen</vt:lpstr>
      <vt:lpstr>3. Aan de slag in het Stadsarchief Mechelen</vt:lpstr>
      <vt:lpstr>3. Aan de slag in het Stadsarchief Mechelen</vt:lpstr>
      <vt:lpstr>Tip</vt:lpstr>
      <vt:lpstr> Stadsarchief Mechelen </vt:lpstr>
      <vt:lpstr>Vragen?</vt:lpstr>
    </vt:vector>
  </TitlesOfParts>
  <Company>Stad Mechelen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 op zoek naar jouw Mechelse voorouders!</dc:title>
  <dc:creator>Viaene Dieter</dc:creator>
  <cp:lastModifiedBy>Viaene Dieter</cp:lastModifiedBy>
  <cp:revision>11</cp:revision>
  <dcterms:created xsi:type="dcterms:W3CDTF">2014-12-30T10:16:54Z</dcterms:created>
  <dcterms:modified xsi:type="dcterms:W3CDTF">2015-01-20T09:57:54Z</dcterms:modified>
</cp:coreProperties>
</file>